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9" r:id="rId5"/>
    <p:sldId id="259" r:id="rId6"/>
    <p:sldId id="260" r:id="rId7"/>
    <p:sldId id="261" r:id="rId8"/>
    <p:sldId id="270" r:id="rId9"/>
    <p:sldId id="263" r:id="rId10"/>
    <p:sldId id="264" r:id="rId11"/>
    <p:sldId id="271" r:id="rId12"/>
    <p:sldId id="265" r:id="rId13"/>
    <p:sldId id="266" r:id="rId14"/>
    <p:sldId id="272" r:id="rId15"/>
    <p:sldId id="268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5F47"/>
    <a:srgbClr val="7F7F7F"/>
    <a:srgbClr val="EFE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2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578" y="456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68BDA-0A76-4B7F-ABDB-A397848014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FD8297-510E-4E24-9683-999DA44AE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7FE1F-720C-4769-B2B6-B3E8D62F5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76935-CB15-4BDB-A0A0-3EB18A1963EB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12AD8-EE55-46FD-8F0E-A717FE6DD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9E793-A036-4A3F-82E8-C500D963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4D7CE-FD1C-4C4B-B241-9E4462F07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636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DBA49-2012-41DE-945C-54014ED61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2235D6-FCB7-4BF8-A48C-E9134A13D8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37545-859E-4CBF-AC10-525AFDF2C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76935-CB15-4BDB-A0A0-3EB18A1963EB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CC0D6-A8D4-41A0-AA76-889F9E3F2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48B47-26A3-4CA9-A63E-4CA04418A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4D7CE-FD1C-4C4B-B241-9E4462F07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339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6C4A98-9274-446E-8CB1-EC42F376AA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7E0F2E-473D-4D3B-9B50-D7E062775E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02670-DFB9-43AA-82F7-24D25D04E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76935-CB15-4BDB-A0A0-3EB18A1963EB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6E075-38F6-4904-8484-FDF165DF2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C6889-2A5D-4193-9999-6AEF6FDEA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4D7CE-FD1C-4C4B-B241-9E4462F07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807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C1C90-A2DF-41BE-BA32-9C9477326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DE62F-5E36-44BF-B437-DAAC67B76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38565-98CB-44A8-98BC-BDEEBCD81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76935-CB15-4BDB-A0A0-3EB18A1963EB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B9145-E908-49C5-B7C7-579FB1DD5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971A6-B368-47E8-9F87-C6601200A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4D7CE-FD1C-4C4B-B241-9E4462F07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061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1ADF1-D8D1-4F83-8ED3-781D96063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98FCC-9485-4D98-848F-ACDCEB0AC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F3760-A1E8-444D-8F9A-D5A11BFCF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76935-CB15-4BDB-A0A0-3EB18A1963EB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48E5FF-C6F4-4544-B6D3-ACFC8CAD2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E8ED4-D962-4949-9888-1252402AB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4D7CE-FD1C-4C4B-B241-9E4462F07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960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E9F5F-68D1-40A1-94BC-7DC4DA619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2D5C2-10F9-40C4-9F19-751436BE3B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354BC9-C87D-4586-82F9-855BD22DB4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09440-BACA-456D-A3CB-4D000322E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76935-CB15-4BDB-A0A0-3EB18A1963EB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4B21F0-18B3-440D-A817-E36D615EA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C8193-F66C-42A5-A968-89A5DCCA3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4D7CE-FD1C-4C4B-B241-9E4462F07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842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035AB-59D1-4924-BDFA-AFA413E4E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6295E-1E8A-4FF6-9B8B-7F3C7810D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A091CF-7A90-48A0-839F-0563C71434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56B5FE-1FB3-4A06-905F-1FBAFC1F90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10ACE-0E4C-4B72-9316-1F39B833F5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E06CBA-3842-487E-97F7-B6F5DD7E9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76935-CB15-4BDB-A0A0-3EB18A1963EB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A38FBE-449A-4481-93CE-97ED2EA23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1BD727-536F-4CAA-9864-C2ECEC70B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4D7CE-FD1C-4C4B-B241-9E4462F07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263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C036B-DD1B-43BD-994B-2E3311799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025351-4E33-45DC-B466-7AD4E30DD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76935-CB15-4BDB-A0A0-3EB18A1963EB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4CA910-3E42-4FF6-8076-301962261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0E5807-C754-4213-A06D-E6769CA7C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4D7CE-FD1C-4C4B-B241-9E4462F07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793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AAF746-B520-4CF7-BCF3-5419997C7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76935-CB15-4BDB-A0A0-3EB18A1963EB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CCABD-FBE9-42A7-AE8E-BEEABE78D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1ABC3-B3E3-47BA-91E7-E9AFFB15E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4D7CE-FD1C-4C4B-B241-9E4462F07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046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B7457-CFCD-4B37-BF20-E912FCCCB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4640B-ABD2-413B-95FC-8366B9650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8882E4-CD57-44B0-88C8-C17BEFF020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4BBD-3663-4B0B-A8F4-BACAEB563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76935-CB15-4BDB-A0A0-3EB18A1963EB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1CDD77-8604-4605-8077-4B23A52D6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B0AF72-B4BD-43D4-B068-A0D011226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4D7CE-FD1C-4C4B-B241-9E4462F07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302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7C40B-A875-4DFE-B5E8-B57B1DDA5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5566E4-DDEE-48CB-B06A-64F6971EE5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A8D26C-02F1-47AD-8455-6D52FE9D3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25A477-79E1-4D27-8793-90A3463D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76935-CB15-4BDB-A0A0-3EB18A1963EB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E7467F-AF0A-437D-913F-8E51136E1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14C8A8-6133-41CA-BBD9-3F9A0448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4D7CE-FD1C-4C4B-B241-9E4462F07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005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62DF8C-F608-4033-9A0B-5FBED181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3132A8-7240-4F0D-98E0-C115BA1FF7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29F20-9CB1-44A7-8141-89665B414D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76935-CB15-4BDB-A0A0-3EB18A1963EB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BA639-E44F-4067-9F36-D37FCD77A6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626B5-6DA1-4850-8DC2-296531B767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84D7CE-FD1C-4C4B-B241-9E4462F07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445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9.png"/><Relationship Id="rId4" Type="http://schemas.openxmlformats.org/officeDocument/2006/relationships/slide" Target="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9.png"/><Relationship Id="rId4" Type="http://schemas.openxmlformats.org/officeDocument/2006/relationships/slide" Target="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9.png"/><Relationship Id="rId4" Type="http://schemas.openxmlformats.org/officeDocument/2006/relationships/slide" Target="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9.png"/><Relationship Id="rId4" Type="http://schemas.openxmlformats.org/officeDocument/2006/relationships/slide" Target="slid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5.xml"/><Relationship Id="rId7" Type="http://schemas.openxmlformats.org/officeDocument/2006/relationships/slide" Target="slide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gif"/><Relationship Id="rId5" Type="http://schemas.openxmlformats.org/officeDocument/2006/relationships/slide" Target="slide7.xml"/><Relationship Id="rId4" Type="http://schemas.openxmlformats.org/officeDocument/2006/relationships/slide" Target="slide6.xml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9.png"/><Relationship Id="rId4" Type="http://schemas.openxmlformats.org/officeDocument/2006/relationships/slide" Target="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9.png"/><Relationship Id="rId4" Type="http://schemas.openxmlformats.org/officeDocument/2006/relationships/slide" Target="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9.png"/><Relationship Id="rId4" Type="http://schemas.openxmlformats.org/officeDocument/2006/relationships/slide" Target="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9.png"/><Relationship Id="rId4" Type="http://schemas.openxmlformats.org/officeDocument/2006/relationships/slide" Target="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C9EDA9-BC8D-4BAC-877B-97F1C6770831}"/>
              </a:ext>
            </a:extLst>
          </p:cNvPr>
          <p:cNvSpPr txBox="1"/>
          <p:nvPr/>
        </p:nvSpPr>
        <p:spPr>
          <a:xfrm>
            <a:off x="4546242" y="476518"/>
            <a:ext cx="3090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atin typeface="Kaufmann BT" panose="03080502030307080303" pitchFamily="66" charset="0"/>
              </a:rPr>
              <a:t>i</a:t>
            </a:r>
            <a:r>
              <a:rPr lang="en-US" sz="4000" b="1" dirty="0">
                <a:latin typeface="Kaufmann BT" panose="03080502030307080303" pitchFamily="66" charset="0"/>
              </a:rPr>
              <a:t> 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7F6FFE-2F89-4FDC-BB45-B6616F6B9C39}"/>
              </a:ext>
            </a:extLst>
          </p:cNvPr>
          <p:cNvSpPr txBox="1"/>
          <p:nvPr/>
        </p:nvSpPr>
        <p:spPr>
          <a:xfrm>
            <a:off x="3198253" y="1234310"/>
            <a:ext cx="73280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E05F47"/>
                </a:solidFill>
                <a:latin typeface="a Abstract Groovy" panose="02000503000000000000" pitchFamily="2" charset="0"/>
              </a:rPr>
              <a:t>AHMAD FAISAL </a:t>
            </a:r>
            <a:r>
              <a:rPr lang="en-US" sz="44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EFEEDE"/>
                </a:solidFill>
                <a:latin typeface="a Abstract Groovy" panose="02000503000000000000" pitchFamily="2" charset="0"/>
              </a:rPr>
              <a:t>220110001</a:t>
            </a:r>
          </a:p>
        </p:txBody>
      </p:sp>
      <p:pic>
        <p:nvPicPr>
          <p:cNvPr id="1026" name="Picture 2" descr="We Bare Bears - Wikipedia">
            <a:extLst>
              <a:ext uri="{FF2B5EF4-FFF2-40B4-BE49-F238E27FC236}">
                <a16:creationId xmlns:a16="http://schemas.microsoft.com/office/drawing/2014/main" id="{B0CCCD62-F44D-42FB-B8EA-3DCAC85AA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384" y="190256"/>
            <a:ext cx="1072997" cy="50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0953873-7E3F-4A4D-9ED5-A28637F4CAFD}"/>
              </a:ext>
            </a:extLst>
          </p:cNvPr>
          <p:cNvSpPr/>
          <p:nvPr/>
        </p:nvSpPr>
        <p:spPr>
          <a:xfrm>
            <a:off x="4305836" y="2221115"/>
            <a:ext cx="3580327" cy="528034"/>
          </a:xfrm>
          <a:prstGeom prst="roundRect">
            <a:avLst/>
          </a:prstGeom>
          <a:solidFill>
            <a:srgbClr val="EFEEDE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6DF40C4-E76E-4A0E-87B6-A988FC7858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18231" y="2271021"/>
            <a:ext cx="428222" cy="4282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2736F9-DD4A-4CB7-B541-1770A3025D5C}"/>
              </a:ext>
            </a:extLst>
          </p:cNvPr>
          <p:cNvSpPr txBox="1"/>
          <p:nvPr/>
        </p:nvSpPr>
        <p:spPr>
          <a:xfrm>
            <a:off x="3198253" y="2935441"/>
            <a:ext cx="5795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MANAJEMEN KONFIGURASI PERANGKAT LUNAK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3DD88FF-D814-4C1C-93CB-D1B4387F6030}"/>
              </a:ext>
            </a:extLst>
          </p:cNvPr>
          <p:cNvSpPr/>
          <p:nvPr/>
        </p:nvSpPr>
        <p:spPr>
          <a:xfrm>
            <a:off x="4708813" y="2322193"/>
            <a:ext cx="305414" cy="30541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246DC3-FB36-4459-981F-99E135E0E0E9}"/>
              </a:ext>
            </a:extLst>
          </p:cNvPr>
          <p:cNvSpPr/>
          <p:nvPr/>
        </p:nvSpPr>
        <p:spPr>
          <a:xfrm>
            <a:off x="5064976" y="2322193"/>
            <a:ext cx="305414" cy="30541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642787-FEBA-4EDC-9847-B36CBA9E2CC7}"/>
              </a:ext>
            </a:extLst>
          </p:cNvPr>
          <p:cNvSpPr/>
          <p:nvPr/>
        </p:nvSpPr>
        <p:spPr>
          <a:xfrm>
            <a:off x="5421139" y="2322193"/>
            <a:ext cx="305414" cy="30541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2796971-4423-47FA-A010-5EBE2E1968AA}"/>
              </a:ext>
            </a:extLst>
          </p:cNvPr>
          <p:cNvSpPr/>
          <p:nvPr/>
        </p:nvSpPr>
        <p:spPr>
          <a:xfrm>
            <a:off x="5777302" y="2315802"/>
            <a:ext cx="305414" cy="30541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CE0FB5-8991-4226-A6EC-76A71A19604D}"/>
              </a:ext>
            </a:extLst>
          </p:cNvPr>
          <p:cNvSpPr/>
          <p:nvPr/>
        </p:nvSpPr>
        <p:spPr>
          <a:xfrm>
            <a:off x="6149873" y="2315802"/>
            <a:ext cx="305414" cy="30541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9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2" presetClass="emph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Rot by="120000">
                                      <p:cBhvr>
                                        <p:cTn id="44" dur="14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80" fill="hold">
                                          <p:stCondLst>
                                            <p:cond delay="28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6" dur="280" fill="hold">
                                          <p:stCondLst>
                                            <p:cond delay="56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80" fill="hold">
                                          <p:stCondLst>
                                            <p:cond delay="84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8" dur="280" fill="hold">
                                          <p:stCondLst>
                                            <p:cond delay="112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 animBg="1"/>
      <p:bldP spid="11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E90B635-470B-457C-A415-0C20FF455647}"/>
              </a:ext>
            </a:extLst>
          </p:cNvPr>
          <p:cNvGrpSpPr/>
          <p:nvPr/>
        </p:nvGrpSpPr>
        <p:grpSpPr>
          <a:xfrm>
            <a:off x="-238125" y="4106836"/>
            <a:ext cx="12430125" cy="7031324"/>
            <a:chOff x="-238125" y="-173324"/>
            <a:chExt cx="12430125" cy="70313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B06AC92-86FE-4563-B7F0-297BA24B6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38125" y="-173324"/>
              <a:ext cx="3524250" cy="28575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A6D3FA2-E9EF-4C33-B5A2-F5B91E518C3F}"/>
                </a:ext>
              </a:extLst>
            </p:cNvPr>
            <p:cNvSpPr/>
            <p:nvPr/>
          </p:nvSpPr>
          <p:spPr>
            <a:xfrm>
              <a:off x="0" y="2563318"/>
              <a:ext cx="12192000" cy="4294682"/>
            </a:xfrm>
            <a:prstGeom prst="rect">
              <a:avLst/>
            </a:prstGeom>
            <a:solidFill>
              <a:srgbClr val="EFE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F2FBD2-1A40-4A7B-9B22-7091657DA999}"/>
              </a:ext>
            </a:extLst>
          </p:cNvPr>
          <p:cNvSpPr txBox="1"/>
          <p:nvPr/>
        </p:nvSpPr>
        <p:spPr>
          <a:xfrm>
            <a:off x="434715" y="7075357"/>
            <a:ext cx="1132257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Analisis</a:t>
            </a:r>
            <a:r>
              <a:rPr lang="en-US" sz="4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E05F47"/>
                </a:solidFill>
                <a:latin typeface="a Abstract Groovy" panose="02000503000000000000" pitchFamily="2" charset="0"/>
              </a:rPr>
              <a:t>ANSI/IEEE 1233</a:t>
            </a:r>
            <a:r>
              <a:rPr lang="en-US" sz="4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Presisi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Akurasi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menekankan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pentingnya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dokumentasi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lengkap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akurat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yang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membantu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memastikan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bahwa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setiap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bagian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SCM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memenuhi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kebutuhan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spesifikasi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ditetapkan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Komunikasi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Efektif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Dokumentasi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baik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meningkatkan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komunikasi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antara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berbagai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pemangku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kepentingan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rantai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pasokan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mulai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pemasok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hingga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pelanggan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akhir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Pengendalian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Kualitas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dokumentasi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terstandarisasi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organisasi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mudah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mengidentifikasi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mengatasi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masalah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sehingga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meningkatkan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kualitas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produk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proses.</a:t>
            </a:r>
          </a:p>
        </p:txBody>
      </p:sp>
      <p:pic>
        <p:nvPicPr>
          <p:cNvPr id="9" name="Graphic 8">
            <a:hlinkClick r:id="rId4" action="ppaction://hlinksldjump"/>
            <a:extLst>
              <a:ext uri="{FF2B5EF4-FFF2-40B4-BE49-F238E27FC236}">
                <a16:creationId xmlns:a16="http://schemas.microsoft.com/office/drawing/2014/main" id="{E4985CF4-51A4-402C-B75A-56AD612284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216" y="113635"/>
            <a:ext cx="706998" cy="70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698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 -0.552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6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59259E-6 L 0.0004 -0.5780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8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335BE7-31E3-4F56-8531-CE80F0F553F4}"/>
              </a:ext>
            </a:extLst>
          </p:cNvPr>
          <p:cNvSpPr txBox="1"/>
          <p:nvPr/>
        </p:nvSpPr>
        <p:spPr>
          <a:xfrm>
            <a:off x="0" y="530166"/>
            <a:ext cx="1184910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7F7F7F"/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Kelebihan</a:t>
            </a:r>
            <a:r>
              <a:rPr lang="en-US" sz="32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32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Kekurangan</a:t>
            </a:r>
            <a:r>
              <a:rPr lang="en-US" sz="32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ANSI/IEEE1233</a:t>
            </a:r>
          </a:p>
          <a:p>
            <a:pPr algn="just"/>
            <a:r>
              <a:rPr lang="en-US" sz="28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Kelebihan</a:t>
            </a:r>
            <a:r>
              <a:rPr lang="en-US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:</a:t>
            </a:r>
          </a:p>
          <a:p>
            <a:pPr marL="457200" indent="-457200" algn="just">
              <a:buFontTx/>
              <a:buChar char="-"/>
            </a:pP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Presisi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dan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Akurasi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: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Menekankan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pentingnya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dokumentasi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yang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lengkap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dan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akurat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,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membantu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memastikan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setiap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bagian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dari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sistem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SCM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memenuhi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kebutuhan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dan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spesifikasi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yang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ditetapkan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.</a:t>
            </a:r>
          </a:p>
          <a:p>
            <a:pPr marL="457200" indent="-457200" algn="just">
              <a:buFontTx/>
              <a:buChar char="-"/>
            </a:pP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Komunikasi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yang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Efektif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: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Dokumentasi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yang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baik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meningkatkan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komunikasi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antara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berbagai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pemangku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kepentingan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dalam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rantai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pasokan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.  </a:t>
            </a:r>
          </a:p>
          <a:p>
            <a:pPr marL="457200" indent="-457200" algn="just">
              <a:buFontTx/>
              <a:buChar char="-"/>
            </a:pP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Pengendalian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Kualitas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: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Standar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ini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membantu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organisasi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mengidentifikasi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dan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mengatasi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masalah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dengan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cepat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,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meningkatkan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kualitas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produk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dan proses. </a:t>
            </a:r>
          </a:p>
          <a:p>
            <a:pPr algn="just"/>
            <a:r>
              <a:rPr lang="en-US" sz="28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Kekurangan</a:t>
            </a:r>
            <a:r>
              <a:rPr lang="en-US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: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Implementasi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yang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Rumit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: Proses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dokumentasi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yang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mendetail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dan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spesifik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memerlukan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waktu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dan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sumber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daya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yang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signifikan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Tidak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Semua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Organisasi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Bisa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Menerapkan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: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Fokus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pada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teknologi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tinggi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dan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elektronik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membuatnya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kurang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cocok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untuk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industri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lain yang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tidak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terkait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Pembaharuan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Berkala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: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Memerlukan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pembaruan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dan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penyesuaian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berkala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sesuai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dengan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perkembangan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teknologi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dan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perubahan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kebutuhan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sistem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74DFD-75D4-4840-9D83-CE43392B5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95539" y="704538"/>
            <a:ext cx="6858000" cy="6858000"/>
          </a:xfrm>
          <a:prstGeom prst="rect">
            <a:avLst/>
          </a:prstGeom>
        </p:spPr>
      </p:pic>
      <p:pic>
        <p:nvPicPr>
          <p:cNvPr id="16" name="Graphic 15">
            <a:hlinkClick r:id="rId4" action="ppaction://hlinksldjump"/>
            <a:extLst>
              <a:ext uri="{FF2B5EF4-FFF2-40B4-BE49-F238E27FC236}">
                <a16:creationId xmlns:a16="http://schemas.microsoft.com/office/drawing/2014/main" id="{060D1B3F-BB48-4CB7-8CA0-C493398861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92733" y="115477"/>
            <a:ext cx="829379" cy="82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019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1.26679 0.04421 " pathEditMode="relative" rAng="0" ptsTypes="AA">
                                      <p:cBhvr>
                                        <p:cTn id="6" dur="6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333" y="219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5981EE1-E628-4744-B7AF-F2E091367D5C}"/>
              </a:ext>
            </a:extLst>
          </p:cNvPr>
          <p:cNvGrpSpPr/>
          <p:nvPr/>
        </p:nvGrpSpPr>
        <p:grpSpPr>
          <a:xfrm>
            <a:off x="0" y="4808095"/>
            <a:ext cx="12534275" cy="6456233"/>
            <a:chOff x="0" y="401767"/>
            <a:chExt cx="12534275" cy="645623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C1CA333-E3BB-4FB2-9393-68A9BA6F9938}"/>
                </a:ext>
              </a:extLst>
            </p:cNvPr>
            <p:cNvSpPr/>
            <p:nvPr/>
          </p:nvSpPr>
          <p:spPr>
            <a:xfrm>
              <a:off x="0" y="2488367"/>
              <a:ext cx="12192000" cy="4369633"/>
            </a:xfrm>
            <a:prstGeom prst="rect">
              <a:avLst/>
            </a:prstGeom>
            <a:solidFill>
              <a:srgbClr val="EFE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3245824-9653-4700-B94F-780D1BB18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2275" y="401767"/>
              <a:ext cx="4572000" cy="287655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798CAEA-578B-4809-AF0B-52225CD72055}"/>
              </a:ext>
            </a:extLst>
          </p:cNvPr>
          <p:cNvSpPr txBox="1"/>
          <p:nvPr/>
        </p:nvSpPr>
        <p:spPr>
          <a:xfrm>
            <a:off x="434715" y="7545257"/>
            <a:ext cx="113225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ISO 9001 </a:t>
            </a:r>
            <a:r>
              <a:rPr lang="en-US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E05F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(International Organization for Standardization)</a:t>
            </a:r>
            <a:endParaRPr lang="en-US" sz="28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rgbClr val="E05F47"/>
              </a:solidFill>
              <a:latin typeface="a Abstract Groovy" panose="02000503000000000000" pitchFamily="2" charset="0"/>
            </a:endParaRPr>
          </a:p>
          <a:p>
            <a:pPr algn="just"/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 9001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internasional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manajemen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mutu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diterapkan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berbagai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organisasi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baik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besar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maupun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kecil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di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sektor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publik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maupun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swasta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menyediakan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kerangka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kerja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memastikan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bahwa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organisasi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memenuhi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kebutuhan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pelanggan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melalui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proses yang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efisien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efektif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9" name="Graphic 8">
            <a:hlinkClick r:id="rId4" action="ppaction://hlinksldjump"/>
            <a:extLst>
              <a:ext uri="{FF2B5EF4-FFF2-40B4-BE49-F238E27FC236}">
                <a16:creationId xmlns:a16="http://schemas.microsoft.com/office/drawing/2014/main" id="{91E0F5CB-B7B6-46BE-9B5A-690F4A1FFF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216" y="113635"/>
            <a:ext cx="706998" cy="70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010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12 -0.00208 L -0.00013 -0.6166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-307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40741E-7 L 0 -0.5523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A769B06-2565-4708-9393-E1D1850663E3}"/>
              </a:ext>
            </a:extLst>
          </p:cNvPr>
          <p:cNvGrpSpPr/>
          <p:nvPr/>
        </p:nvGrpSpPr>
        <p:grpSpPr>
          <a:xfrm>
            <a:off x="1" y="4117006"/>
            <a:ext cx="12191999" cy="7575321"/>
            <a:chOff x="1" y="4117006"/>
            <a:chExt cx="12191999" cy="757532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0EF6DB6-0BC3-4966-AD2B-4A9F17132518}"/>
                </a:ext>
              </a:extLst>
            </p:cNvPr>
            <p:cNvSpPr/>
            <p:nvPr/>
          </p:nvSpPr>
          <p:spPr>
            <a:xfrm>
              <a:off x="1" y="6858000"/>
              <a:ext cx="12191999" cy="4834327"/>
            </a:xfrm>
            <a:prstGeom prst="rect">
              <a:avLst/>
            </a:prstGeom>
            <a:solidFill>
              <a:srgbClr val="EFE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778D39-962A-4023-AC97-15606CA50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9955" y="4117006"/>
              <a:ext cx="3552044" cy="2740994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A3231CF-C3BD-4068-ABB8-E9794EE2FB84}"/>
              </a:ext>
            </a:extLst>
          </p:cNvPr>
          <p:cNvSpPr txBox="1"/>
          <p:nvPr/>
        </p:nvSpPr>
        <p:spPr>
          <a:xfrm>
            <a:off x="434715" y="7075357"/>
            <a:ext cx="1132257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Analisis</a:t>
            </a:r>
            <a:r>
              <a:rPr lang="en-US" sz="36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E05F47"/>
                </a:solidFill>
                <a:latin typeface="a Abstract Groovy" panose="02000503000000000000" pitchFamily="2" charset="0"/>
              </a:rPr>
              <a:t> ISO 9001 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Fokus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Kepuasan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Pelanggan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ISO 9001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berfokus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kepuasan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pelanggan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melalui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penerapan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proses yang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efektif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perbaikan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berkelanjutan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yang sangat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penting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lingkungan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komersial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Efisiensi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Operasional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membantu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organisasi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mengidentifikasi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menghilangkan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pemborosan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proses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mereka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meningkatkan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efisiensi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mengurangi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Fleksibilitas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ISO 9001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diterapkan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berbagai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organisasi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industri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membuatnya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sangat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fleksibel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mudah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disesuaikan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kebutuhan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spesifik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organisasi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9" name="Graphic 8">
            <a:hlinkClick r:id="rId4" action="ppaction://hlinksldjump"/>
            <a:extLst>
              <a:ext uri="{FF2B5EF4-FFF2-40B4-BE49-F238E27FC236}">
                <a16:creationId xmlns:a16="http://schemas.microsoft.com/office/drawing/2014/main" id="{B789CF3C-2D47-4C07-9F55-841277410A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216" y="113635"/>
            <a:ext cx="706998" cy="70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338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 -0.552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6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0 -0.6236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335BE7-31E3-4F56-8531-CE80F0F553F4}"/>
              </a:ext>
            </a:extLst>
          </p:cNvPr>
          <p:cNvSpPr txBox="1"/>
          <p:nvPr/>
        </p:nvSpPr>
        <p:spPr>
          <a:xfrm>
            <a:off x="0" y="530166"/>
            <a:ext cx="118491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7F7F7F"/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Kelebihan</a:t>
            </a:r>
            <a:r>
              <a:rPr lang="en-US" sz="32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32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Kekurangan</a:t>
            </a:r>
            <a:r>
              <a:rPr lang="en-US" sz="32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ISO9001</a:t>
            </a:r>
          </a:p>
          <a:p>
            <a:pPr algn="just"/>
            <a:r>
              <a:rPr lang="en-US" sz="28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Kelebihan</a:t>
            </a:r>
            <a:r>
              <a:rPr lang="en-US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:</a:t>
            </a:r>
          </a:p>
          <a:p>
            <a:pPr marL="457200" indent="-457200" algn="just">
              <a:buFontTx/>
              <a:buChar char="-"/>
            </a:pP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Fokus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pada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Kepuasan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Pelanggan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: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Mendorong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penerapan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proses yang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efektif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dan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perbaikan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berkelanjutan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, yang sangat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penting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dalam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lingkungan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komersial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.</a:t>
            </a:r>
          </a:p>
          <a:p>
            <a:pPr marL="457200" indent="-457200" algn="just">
              <a:buFontTx/>
              <a:buChar char="-"/>
            </a:pP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Efisiensi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Operasional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: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Membantu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organisasi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mengidentifikasi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dan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menghilangkan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pemborosan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dalam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proses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mereka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,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meningkatkan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efisiensi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dan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mengurangi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biaya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.</a:t>
            </a:r>
          </a:p>
          <a:p>
            <a:pPr marL="457200" indent="-457200" algn="just">
              <a:buFontTx/>
              <a:buChar char="-"/>
            </a:pP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Fleksibilitas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: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Dapat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diterapkan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pada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berbagai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jenis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organisasi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dan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industri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,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membuatnya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sangat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fleksibel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dan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mudah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disesuaikan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dengan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kebutuhan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spesifik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. </a:t>
            </a:r>
          </a:p>
          <a:p>
            <a:pPr algn="just"/>
            <a:r>
              <a:rPr lang="en-US" sz="28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Kekurangan</a:t>
            </a:r>
            <a:r>
              <a:rPr lang="en-US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: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Biaya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Implementasi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: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Menerapkan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dan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memelihara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standar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ini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bisa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mahal,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terutama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untuk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organisasi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kecil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Dokumentasi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yang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Intensif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: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Membutuhkan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dokumentasi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yang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ekstensif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, yang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bisa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menjadi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beban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administratif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bagi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beberapa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organisasi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Waktu dan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Sumber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Daya: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Memerlukan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waktu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dan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sumber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daya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yang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signifikan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untuk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pelatihan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dan audit agar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sesuai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dengan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standar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ini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74DFD-75D4-4840-9D83-CE43392B5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95539" y="704538"/>
            <a:ext cx="6858000" cy="6858000"/>
          </a:xfrm>
          <a:prstGeom prst="rect">
            <a:avLst/>
          </a:prstGeom>
        </p:spPr>
      </p:pic>
      <p:pic>
        <p:nvPicPr>
          <p:cNvPr id="16" name="Graphic 15">
            <a:hlinkClick r:id="rId4" action="ppaction://hlinksldjump"/>
            <a:extLst>
              <a:ext uri="{FF2B5EF4-FFF2-40B4-BE49-F238E27FC236}">
                <a16:creationId xmlns:a16="http://schemas.microsoft.com/office/drawing/2014/main" id="{060D1B3F-BB48-4CB7-8CA0-C493398861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92733" y="115477"/>
            <a:ext cx="829379" cy="82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646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1.26679 0.04421 " pathEditMode="relative" rAng="0" ptsTypes="AA">
                                      <p:cBhvr>
                                        <p:cTn id="6" dur="6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333" y="219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5981EE1-E628-4744-B7AF-F2E091367D5C}"/>
              </a:ext>
            </a:extLst>
          </p:cNvPr>
          <p:cNvGrpSpPr/>
          <p:nvPr/>
        </p:nvGrpSpPr>
        <p:grpSpPr>
          <a:xfrm>
            <a:off x="0" y="4808095"/>
            <a:ext cx="12534275" cy="6456233"/>
            <a:chOff x="0" y="401767"/>
            <a:chExt cx="12534275" cy="645623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C1CA333-E3BB-4FB2-9393-68A9BA6F9938}"/>
                </a:ext>
              </a:extLst>
            </p:cNvPr>
            <p:cNvSpPr/>
            <p:nvPr/>
          </p:nvSpPr>
          <p:spPr>
            <a:xfrm>
              <a:off x="0" y="2488367"/>
              <a:ext cx="12192000" cy="4369633"/>
            </a:xfrm>
            <a:prstGeom prst="rect">
              <a:avLst/>
            </a:prstGeom>
            <a:solidFill>
              <a:srgbClr val="EFE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3245824-9653-4700-B94F-780D1BB18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2275" y="401767"/>
              <a:ext cx="4572000" cy="287655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798CAEA-578B-4809-AF0B-52225CD72055}"/>
              </a:ext>
            </a:extLst>
          </p:cNvPr>
          <p:cNvSpPr txBox="1"/>
          <p:nvPr/>
        </p:nvSpPr>
        <p:spPr>
          <a:xfrm>
            <a:off x="434715" y="7075357"/>
            <a:ext cx="1132257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KESIMPULAN</a:t>
            </a:r>
            <a:endParaRPr lang="en-US" sz="28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rgbClr val="E05F47"/>
              </a:solidFill>
              <a:latin typeface="a Abstract Groovy" panose="02000503000000000000" pitchFamily="2" charset="0"/>
            </a:endParaRPr>
          </a:p>
          <a:p>
            <a:pPr algn="just"/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Ketiga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SCM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meskipun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berbeda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aplikasi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sektor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memiliki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tujuan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utama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sama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memastikan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kualitas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keandalan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dan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efisiensi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manajemen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rantai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pasokan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militer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(MIL-STD-2073-1):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Fokus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keandalan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keamanan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kondisi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ekstrem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pendekatan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sangat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spesifik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teknis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ANSI/IEEE 1233: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Menekankan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pentingnya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dokumentasi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tepat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komunikasi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efektif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teknologi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tinggi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elektronik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memastikan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spesifikasi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kebutuhan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terpenuhi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 9001: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Memberikan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kerangka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kerja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umum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manajemen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mutu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diterapkan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berbagai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industri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fokus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kepuasan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pelanggan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efisiensi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operasional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menerapkan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tepat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sesuai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konteks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kebutuhan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organisasi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perusahaan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meningkatkan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keandalan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produk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kepuasan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pelanggan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dan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efisiensi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operasional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yang pada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akhirnya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meningkatkan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daya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saing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keberlanjutan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bisnis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mereka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9" name="Graphic 8">
            <a:hlinkClick r:id="rId4" action="ppaction://hlinksldjump"/>
            <a:extLst>
              <a:ext uri="{FF2B5EF4-FFF2-40B4-BE49-F238E27FC236}">
                <a16:creationId xmlns:a16="http://schemas.microsoft.com/office/drawing/2014/main" id="{91E0F5CB-B7B6-46BE-9B5A-690F4A1FFF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216" y="113635"/>
            <a:ext cx="706998" cy="70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98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12 -0.00208 L -0.00013 -0.6166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-307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5523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25A47A-4F38-4157-80D3-9988E4F88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087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C16B76-AED2-4B20-9B62-7DDF6746F9C7}"/>
              </a:ext>
            </a:extLst>
          </p:cNvPr>
          <p:cNvSpPr/>
          <p:nvPr/>
        </p:nvSpPr>
        <p:spPr>
          <a:xfrm>
            <a:off x="0" y="119921"/>
            <a:ext cx="12192000" cy="697792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0000">
                <a:schemeClr val="tx1">
                  <a:lumMod val="75000"/>
                  <a:lumOff val="25000"/>
                  <a:alpha val="37000"/>
                </a:schemeClr>
              </a:gs>
              <a:gs pos="100000">
                <a:schemeClr val="tx1">
                  <a:lumMod val="65000"/>
                  <a:lumOff val="35000"/>
                  <a:alpha val="16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203E9F-ACB5-437B-9806-5813C4F38C27}"/>
              </a:ext>
            </a:extLst>
          </p:cNvPr>
          <p:cNvSpPr txBox="1"/>
          <p:nvPr/>
        </p:nvSpPr>
        <p:spPr>
          <a:xfrm>
            <a:off x="2775679" y="794480"/>
            <a:ext cx="66406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E05F47"/>
                </a:solidFill>
                <a:latin typeface="a Abstract Groovy" panose="02000503000000000000" pitchFamily="2" charset="0"/>
              </a:rPr>
              <a:t>THANK</a:t>
            </a:r>
            <a:r>
              <a:rPr lang="en-US" sz="8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a Abstract Groovy" panose="02000503000000000000" pitchFamily="2" charset="0"/>
              </a:rPr>
              <a:t> </a:t>
            </a:r>
            <a:r>
              <a:rPr lang="en-US" sz="8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EFEEDE"/>
                </a:solidFill>
                <a:latin typeface="a Abstract Groovy" panose="02000503000000000000" pitchFamily="2" charset="0"/>
              </a:rPr>
              <a:t>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A3D007-5639-4893-BDD1-BE31909C0C82}"/>
              </a:ext>
            </a:extLst>
          </p:cNvPr>
          <p:cNvSpPr txBox="1"/>
          <p:nvPr/>
        </p:nvSpPr>
        <p:spPr>
          <a:xfrm>
            <a:off x="3390275" y="1794753"/>
            <a:ext cx="5411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FEEDE"/>
                </a:solidFill>
                <a:latin typeface="Kaufmann BT" panose="03080502030307080303" pitchFamily="66" charset="0"/>
              </a:rPr>
              <a:t>For Your Attention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9A02B99-EF01-4139-8DE7-713CEC9BEAF3}"/>
              </a:ext>
            </a:extLst>
          </p:cNvPr>
          <p:cNvSpPr/>
          <p:nvPr/>
        </p:nvSpPr>
        <p:spPr>
          <a:xfrm>
            <a:off x="298449" y="5417188"/>
            <a:ext cx="11595100" cy="646332"/>
          </a:xfrm>
          <a:prstGeom prst="roundRect">
            <a:avLst>
              <a:gd name="adj" fmla="val 50000"/>
            </a:avLst>
          </a:prstGeom>
          <a:solidFill>
            <a:srgbClr val="EFE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9574BA-0C46-4073-990D-07B566D40F84}"/>
              </a:ext>
            </a:extLst>
          </p:cNvPr>
          <p:cNvSpPr txBox="1"/>
          <p:nvPr/>
        </p:nvSpPr>
        <p:spPr>
          <a:xfrm>
            <a:off x="831849" y="5478745"/>
            <a:ext cx="10528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>
                  <a:solidFill>
                    <a:srgbClr val="EFEEDE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 Abstract Groovy" panose="02000503000000000000" pitchFamily="2" charset="0"/>
              </a:rPr>
              <a:t>“A face as sweet as sugar, but gives wounds as wide as ocean”</a:t>
            </a:r>
          </a:p>
        </p:txBody>
      </p:sp>
    </p:spTree>
    <p:extLst>
      <p:ext uri="{BB962C8B-B14F-4D97-AF65-F5344CB8AC3E}">
        <p14:creationId xmlns:p14="http://schemas.microsoft.com/office/powerpoint/2010/main" val="260588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320466-DD6A-46FA-8C3C-F452C42652E9}"/>
              </a:ext>
            </a:extLst>
          </p:cNvPr>
          <p:cNvSpPr txBox="1"/>
          <p:nvPr/>
        </p:nvSpPr>
        <p:spPr>
          <a:xfrm>
            <a:off x="3967397" y="406030"/>
            <a:ext cx="2306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a Abstract Groovy" panose="02000503000000000000" pitchFamily="2" charset="0"/>
              </a:rPr>
              <a:t>    </a:t>
            </a:r>
          </a:p>
          <a:p>
            <a:r>
              <a:rPr lang="en-US" sz="6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EFEEDE"/>
                </a:solidFill>
                <a:latin typeface="a Abstract Groovy" panose="02000503000000000000" pitchFamily="2" charset="0"/>
              </a:rPr>
              <a:t>by</a:t>
            </a:r>
          </a:p>
        </p:txBody>
      </p:sp>
      <p:pic>
        <p:nvPicPr>
          <p:cNvPr id="4" name="Picture 2" descr="We Bare Bears - Wikipedia">
            <a:extLst>
              <a:ext uri="{FF2B5EF4-FFF2-40B4-BE49-F238E27FC236}">
                <a16:creationId xmlns:a16="http://schemas.microsoft.com/office/drawing/2014/main" id="{AE2AB41A-08B9-4CC1-A190-0DCFEAB6D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068" y="6171332"/>
            <a:ext cx="1072997" cy="50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FA7EB5-3D65-40D0-AAC1-7EA96D5E954E}"/>
              </a:ext>
            </a:extLst>
          </p:cNvPr>
          <p:cNvSpPr txBox="1"/>
          <p:nvPr/>
        </p:nvSpPr>
        <p:spPr>
          <a:xfrm rot="19835347">
            <a:off x="2739801" y="518991"/>
            <a:ext cx="32965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atin typeface="Kaufmann BT" panose="03080502030307080303" pitchFamily="66" charset="0"/>
              </a:rPr>
              <a:t>Created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22B347-F269-47C2-B0B2-29AB8D9046AC}"/>
              </a:ext>
            </a:extLst>
          </p:cNvPr>
          <p:cNvSpPr/>
          <p:nvPr/>
        </p:nvSpPr>
        <p:spPr>
          <a:xfrm>
            <a:off x="4727877" y="2345019"/>
            <a:ext cx="2736245" cy="2736245"/>
          </a:xfrm>
          <a:prstGeom prst="rect">
            <a:avLst/>
          </a:prstGeom>
          <a:solidFill>
            <a:srgbClr val="EFEEDE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0889F7-A425-45FE-977F-EBF3282990C0}"/>
              </a:ext>
            </a:extLst>
          </p:cNvPr>
          <p:cNvSpPr/>
          <p:nvPr/>
        </p:nvSpPr>
        <p:spPr>
          <a:xfrm>
            <a:off x="4890539" y="2497423"/>
            <a:ext cx="2410919" cy="2104558"/>
          </a:xfrm>
          <a:prstGeom prst="rect">
            <a:avLst/>
          </a:prstGeom>
          <a:solidFill>
            <a:srgbClr val="EFEEDE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ACE7E4-0ADD-7CEA-2196-E11B1BDFAB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64"/>
          <a:stretch/>
        </p:blipFill>
        <p:spPr>
          <a:xfrm>
            <a:off x="4897172" y="2515477"/>
            <a:ext cx="2391586" cy="20719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114EFED-5739-4B38-F613-8767E1E665BE}"/>
              </a:ext>
            </a:extLst>
          </p:cNvPr>
          <p:cNvSpPr txBox="1"/>
          <p:nvPr/>
        </p:nvSpPr>
        <p:spPr>
          <a:xfrm>
            <a:off x="5384800" y="4656956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radley Hand ITC" panose="03070402050302030203" pitchFamily="66" charset="0"/>
              </a:rPr>
              <a:t>Ahmad Faisal</a:t>
            </a:r>
            <a:endParaRPr lang="en-ID" b="1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39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8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335BE7-31E3-4F56-8531-CE80F0F553F4}"/>
              </a:ext>
            </a:extLst>
          </p:cNvPr>
          <p:cNvSpPr txBox="1"/>
          <p:nvPr/>
        </p:nvSpPr>
        <p:spPr>
          <a:xfrm>
            <a:off x="1919745" y="4935190"/>
            <a:ext cx="81780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E05F47"/>
                </a:solidFill>
                <a:latin typeface="a Abstract Groovy" panose="02000503000000000000" pitchFamily="2" charset="0"/>
              </a:rPr>
              <a:t>Supply Chain Management </a:t>
            </a:r>
            <a:r>
              <a:rPr lang="en-US" sz="54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EFEEDE"/>
                </a:solidFill>
                <a:latin typeface="a Abstract Groovy" panose="02000503000000000000" pitchFamily="2" charset="0"/>
              </a:rPr>
              <a:t>(SCM)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3AE9FE4-1987-45AF-93E1-1A1BE87E7E89}"/>
              </a:ext>
            </a:extLst>
          </p:cNvPr>
          <p:cNvSpPr/>
          <p:nvPr/>
        </p:nvSpPr>
        <p:spPr>
          <a:xfrm>
            <a:off x="1924986" y="2053485"/>
            <a:ext cx="2702449" cy="2459669"/>
          </a:xfrm>
          <a:prstGeom prst="roundRect">
            <a:avLst>
              <a:gd name="adj" fmla="val 50000"/>
            </a:avLst>
          </a:prstGeom>
          <a:solidFill>
            <a:srgbClr val="EFEEDE"/>
          </a:solidFill>
          <a:ln>
            <a:solidFill>
              <a:srgbClr val="E05F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F87FE55-3B52-4E42-87D7-A7E11717375E}"/>
              </a:ext>
            </a:extLst>
          </p:cNvPr>
          <p:cNvSpPr/>
          <p:nvPr/>
        </p:nvSpPr>
        <p:spPr>
          <a:xfrm>
            <a:off x="8099682" y="2042412"/>
            <a:ext cx="2714615" cy="2470742"/>
          </a:xfrm>
          <a:prstGeom prst="roundRect">
            <a:avLst>
              <a:gd name="adj" fmla="val 50000"/>
            </a:avLst>
          </a:prstGeom>
          <a:solidFill>
            <a:srgbClr val="EFEEDE"/>
          </a:solidFill>
          <a:ln>
            <a:solidFill>
              <a:srgbClr val="E05F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E1A2203-FC7A-42DC-9430-8FD94A971366}"/>
              </a:ext>
            </a:extLst>
          </p:cNvPr>
          <p:cNvSpPr/>
          <p:nvPr/>
        </p:nvSpPr>
        <p:spPr>
          <a:xfrm>
            <a:off x="5012334" y="2053486"/>
            <a:ext cx="2702447" cy="2459668"/>
          </a:xfrm>
          <a:prstGeom prst="roundRect">
            <a:avLst>
              <a:gd name="adj" fmla="val 50000"/>
            </a:avLst>
          </a:prstGeom>
          <a:solidFill>
            <a:srgbClr val="EFEEDE"/>
          </a:solidFill>
          <a:ln>
            <a:solidFill>
              <a:srgbClr val="E05F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403796-C2B8-4293-9071-059BE51F4659}"/>
              </a:ext>
            </a:extLst>
          </p:cNvPr>
          <p:cNvSpPr txBox="1"/>
          <p:nvPr/>
        </p:nvSpPr>
        <p:spPr>
          <a:xfrm>
            <a:off x="2232593" y="2228671"/>
            <a:ext cx="2038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E05F47"/>
                </a:solidFill>
                <a:latin typeface="a Abstract Groovy" panose="02000503000000000000" pitchFamily="2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01</a:t>
            </a:r>
            <a:endParaRPr lang="en-US" sz="7200" dirty="0">
              <a:solidFill>
                <a:srgbClr val="E05F47"/>
              </a:solidFill>
              <a:latin typeface="a Abstract Groovy" panose="020005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6C4438-6B9C-401D-A691-ABF005725960}"/>
              </a:ext>
            </a:extLst>
          </p:cNvPr>
          <p:cNvSpPr txBox="1"/>
          <p:nvPr/>
        </p:nvSpPr>
        <p:spPr>
          <a:xfrm>
            <a:off x="5291213" y="2228671"/>
            <a:ext cx="2038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E05F47"/>
                </a:solidFill>
                <a:latin typeface="a Abstract Groovy" panose="02000503000000000000" pitchFamily="2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02</a:t>
            </a:r>
            <a:endParaRPr lang="en-US" sz="7200" dirty="0">
              <a:solidFill>
                <a:srgbClr val="E05F47"/>
              </a:solidFill>
              <a:latin typeface="a Abstract Groovy" panose="02000503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D44DE4-9A3D-48B7-9057-8DEA724385E6}"/>
              </a:ext>
            </a:extLst>
          </p:cNvPr>
          <p:cNvSpPr txBox="1"/>
          <p:nvPr/>
        </p:nvSpPr>
        <p:spPr>
          <a:xfrm>
            <a:off x="8408542" y="2228671"/>
            <a:ext cx="2038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E05F47"/>
                </a:solidFill>
                <a:latin typeface="a Abstract Groovy" panose="02000503000000000000" pitchFamily="2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03</a:t>
            </a:r>
            <a:endParaRPr lang="en-US" sz="7200" dirty="0">
              <a:solidFill>
                <a:srgbClr val="E05F47"/>
              </a:solidFill>
              <a:latin typeface="a Abstract Groovy" panose="02000503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1B5B8D-CA01-4785-AFBB-4C41D1EFD097}"/>
              </a:ext>
            </a:extLst>
          </p:cNvPr>
          <p:cNvSpPr txBox="1"/>
          <p:nvPr/>
        </p:nvSpPr>
        <p:spPr>
          <a:xfrm>
            <a:off x="2312858" y="3312826"/>
            <a:ext cx="1909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E05F47"/>
                </a:solidFill>
                <a:latin typeface="a Abstract Groovy" panose="02000503000000000000" pitchFamily="2" charset="0"/>
              </a:rPr>
              <a:t>Standar</a:t>
            </a:r>
            <a:r>
              <a:rPr lang="en-US" dirty="0">
                <a:solidFill>
                  <a:srgbClr val="E05F47"/>
                </a:solidFill>
                <a:latin typeface="a Abstract Groovy" panose="02000503000000000000" pitchFamily="2" charset="0"/>
              </a:rPr>
              <a:t> </a:t>
            </a:r>
            <a:r>
              <a:rPr lang="en-US" dirty="0" err="1">
                <a:solidFill>
                  <a:srgbClr val="E05F47"/>
                </a:solidFill>
                <a:latin typeface="a Abstract Groovy" panose="02000503000000000000" pitchFamily="2" charset="0"/>
              </a:rPr>
              <a:t>Militer</a:t>
            </a:r>
            <a:r>
              <a:rPr lang="en-US" dirty="0">
                <a:solidFill>
                  <a:srgbClr val="E05F47"/>
                </a:solidFill>
                <a:latin typeface="a Abstract Groovy" panose="02000503000000000000" pitchFamily="2" charset="0"/>
              </a:rPr>
              <a:t> (MIL-STD-2073-1)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43192B-B2BD-4DDA-B7D4-1FFD6613788D}"/>
              </a:ext>
            </a:extLst>
          </p:cNvPr>
          <p:cNvSpPr txBox="1"/>
          <p:nvPr/>
        </p:nvSpPr>
        <p:spPr>
          <a:xfrm>
            <a:off x="5271226" y="3352685"/>
            <a:ext cx="2038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E05F47"/>
                </a:solidFill>
                <a:latin typeface="a Abstract Groovy" panose="02000503000000000000" pitchFamily="2" charset="0"/>
              </a:rPr>
              <a:t>Standar</a:t>
            </a:r>
            <a:r>
              <a:rPr lang="en-US" dirty="0">
                <a:solidFill>
                  <a:srgbClr val="E05F47"/>
                </a:solidFill>
                <a:latin typeface="a Abstract Groovy" panose="02000503000000000000" pitchFamily="2" charset="0"/>
              </a:rPr>
              <a:t> ANSI/IEEE 1233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A8E33F-A472-41BE-A168-7C5720B930C6}"/>
              </a:ext>
            </a:extLst>
          </p:cNvPr>
          <p:cNvSpPr txBox="1"/>
          <p:nvPr/>
        </p:nvSpPr>
        <p:spPr>
          <a:xfrm>
            <a:off x="8753075" y="3352685"/>
            <a:ext cx="1344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E05F47"/>
                </a:solidFill>
                <a:latin typeface="a Abstract Groovy" panose="02000503000000000000" pitchFamily="2" charset="0"/>
              </a:rPr>
              <a:t>ISO 9001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74DFD-75D4-4840-9D83-CE43392B57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95539" y="704538"/>
            <a:ext cx="6858000" cy="6858000"/>
          </a:xfrm>
          <a:prstGeom prst="rect">
            <a:avLst/>
          </a:prstGeom>
        </p:spPr>
      </p:pic>
      <p:pic>
        <p:nvPicPr>
          <p:cNvPr id="16" name="Graphic 15">
            <a:hlinkClick r:id="rId7" action="ppaction://hlinksldjump"/>
            <a:extLst>
              <a:ext uri="{FF2B5EF4-FFF2-40B4-BE49-F238E27FC236}">
                <a16:creationId xmlns:a16="http://schemas.microsoft.com/office/drawing/2014/main" id="{060D1B3F-BB48-4CB7-8CA0-C493398861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92733" y="115477"/>
            <a:ext cx="829379" cy="82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3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1.26679 0.04421 " pathEditMode="relative" rAng="0" ptsTypes="AA">
                                      <p:cBhvr>
                                        <p:cTn id="6" dur="6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333" y="219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 animBg="1"/>
      <p:bldP spid="7" grpId="0" animBg="1"/>
      <p:bldP spid="8" grpId="0"/>
      <p:bldP spid="10" grpId="0"/>
      <p:bldP spid="11" grpId="0"/>
      <p:bldP spid="12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335BE7-31E3-4F56-8531-CE80F0F553F4}"/>
              </a:ext>
            </a:extLst>
          </p:cNvPr>
          <p:cNvSpPr txBox="1"/>
          <p:nvPr/>
        </p:nvSpPr>
        <p:spPr>
          <a:xfrm>
            <a:off x="1519695" y="2230090"/>
            <a:ext cx="81780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E05F47"/>
                </a:solidFill>
                <a:latin typeface="a Abstract Groovy" panose="02000503000000000000" pitchFamily="2" charset="0"/>
              </a:rPr>
              <a:t>Supply Chain Management </a:t>
            </a:r>
            <a:r>
              <a:rPr lang="en-US" sz="54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EFEEDE"/>
                </a:solidFill>
                <a:latin typeface="a Abstract Groovy" panose="02000503000000000000" pitchFamily="2" charset="0"/>
              </a:rPr>
              <a:t>(SCM)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74DFD-75D4-4840-9D83-CE43392B5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95539" y="704538"/>
            <a:ext cx="6858000" cy="6858000"/>
          </a:xfrm>
          <a:prstGeom prst="rect">
            <a:avLst/>
          </a:prstGeom>
        </p:spPr>
      </p:pic>
      <p:pic>
        <p:nvPicPr>
          <p:cNvPr id="16" name="Graphic 15">
            <a:hlinkClick r:id="rId4" action="ppaction://hlinksldjump"/>
            <a:extLst>
              <a:ext uri="{FF2B5EF4-FFF2-40B4-BE49-F238E27FC236}">
                <a16:creationId xmlns:a16="http://schemas.microsoft.com/office/drawing/2014/main" id="{060D1B3F-BB48-4CB7-8CA0-C493398861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92733" y="115477"/>
            <a:ext cx="829379" cy="82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41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1.26679 0.04421 " pathEditMode="relative" rAng="0" ptsTypes="AA">
                                      <p:cBhvr>
                                        <p:cTn id="6" dur="6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333" y="219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A769B06-2565-4708-9393-E1D1850663E3}"/>
              </a:ext>
            </a:extLst>
          </p:cNvPr>
          <p:cNvGrpSpPr/>
          <p:nvPr/>
        </p:nvGrpSpPr>
        <p:grpSpPr>
          <a:xfrm>
            <a:off x="1" y="4117006"/>
            <a:ext cx="12191999" cy="7575321"/>
            <a:chOff x="1" y="4117006"/>
            <a:chExt cx="12191999" cy="757532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0EF6DB6-0BC3-4966-AD2B-4A9F17132518}"/>
                </a:ext>
              </a:extLst>
            </p:cNvPr>
            <p:cNvSpPr/>
            <p:nvPr/>
          </p:nvSpPr>
          <p:spPr>
            <a:xfrm>
              <a:off x="1" y="6858000"/>
              <a:ext cx="12191999" cy="4834327"/>
            </a:xfrm>
            <a:prstGeom prst="rect">
              <a:avLst/>
            </a:prstGeom>
            <a:solidFill>
              <a:srgbClr val="EFE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778D39-962A-4023-AC97-15606CA50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9955" y="4117006"/>
              <a:ext cx="3552044" cy="2740994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A3231CF-C3BD-4068-ABB8-E9794EE2FB84}"/>
              </a:ext>
            </a:extLst>
          </p:cNvPr>
          <p:cNvSpPr txBox="1"/>
          <p:nvPr/>
        </p:nvSpPr>
        <p:spPr>
          <a:xfrm>
            <a:off x="434715" y="7075357"/>
            <a:ext cx="1132257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E05F47"/>
                </a:solidFill>
                <a:latin typeface="a Abstract Groovy" panose="02000503000000000000" pitchFamily="2" charset="0"/>
              </a:rPr>
              <a:t>PENGERTIAN</a:t>
            </a:r>
            <a:r>
              <a:rPr lang="en-US" sz="66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a Abstract Groovy" panose="02000503000000000000" pitchFamily="2" charset="0"/>
              </a:rPr>
              <a:t> </a:t>
            </a:r>
            <a:r>
              <a:rPr lang="en-US" sz="66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 Abstract Groovy" panose="02000503000000000000" pitchFamily="2" charset="0"/>
              </a:rPr>
              <a:t>SCM</a:t>
            </a:r>
          </a:p>
          <a:p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Supply Chain Management (SCM)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manajemen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rantai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pasokan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pendekatan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digunakan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mengelola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aliran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barang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jasa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dan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pemasok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pelanggan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SCM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dirancang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memastikan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efisiensi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efektivitas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dan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kualitas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proses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Berikut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pembahasan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analisis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mengenai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tiga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SCM yang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diterapkan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sektor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militer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komersil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dan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organisasi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9" name="Graphic 8">
            <a:hlinkClick r:id="rId4" action="ppaction://hlinksldjump"/>
            <a:extLst>
              <a:ext uri="{FF2B5EF4-FFF2-40B4-BE49-F238E27FC236}">
                <a16:creationId xmlns:a16="http://schemas.microsoft.com/office/drawing/2014/main" id="{B789CF3C-2D47-4C07-9F55-841277410A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216" y="113635"/>
            <a:ext cx="706998" cy="70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 -0.552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6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0 -0.6236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E90B635-470B-457C-A415-0C20FF455647}"/>
              </a:ext>
            </a:extLst>
          </p:cNvPr>
          <p:cNvGrpSpPr/>
          <p:nvPr/>
        </p:nvGrpSpPr>
        <p:grpSpPr>
          <a:xfrm>
            <a:off x="-238125" y="4106836"/>
            <a:ext cx="12430125" cy="7031324"/>
            <a:chOff x="-238125" y="-173324"/>
            <a:chExt cx="12430125" cy="70313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B06AC92-86FE-4563-B7F0-297BA24B6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38125" y="-173324"/>
              <a:ext cx="3524250" cy="28575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A6D3FA2-E9EF-4C33-B5A2-F5B91E518C3F}"/>
                </a:ext>
              </a:extLst>
            </p:cNvPr>
            <p:cNvSpPr/>
            <p:nvPr/>
          </p:nvSpPr>
          <p:spPr>
            <a:xfrm>
              <a:off x="0" y="2563318"/>
              <a:ext cx="12192000" cy="4294682"/>
            </a:xfrm>
            <a:prstGeom prst="rect">
              <a:avLst/>
            </a:prstGeom>
            <a:solidFill>
              <a:srgbClr val="EFE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F2FBD2-1A40-4A7B-9B22-7091657DA999}"/>
              </a:ext>
            </a:extLst>
          </p:cNvPr>
          <p:cNvSpPr txBox="1"/>
          <p:nvPr/>
        </p:nvSpPr>
        <p:spPr>
          <a:xfrm>
            <a:off x="434715" y="7075357"/>
            <a:ext cx="113225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sz="4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</a:t>
            </a:r>
            <a:r>
              <a:rPr lang="en-US" sz="4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Militer</a:t>
            </a:r>
            <a:r>
              <a:rPr lang="en-US" sz="4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(MIL-STD-2073-1)</a:t>
            </a:r>
            <a:endParaRPr lang="en-US" sz="40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a Abstract Groovy" panose="02000503000000000000" pitchFamily="2" charset="0"/>
            </a:endParaRPr>
          </a:p>
          <a:p>
            <a:pPr algn="just"/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MIL-STD-2073-1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militer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dikeluarkan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oleh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Departemen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Pertahanan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Amerika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Serikat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pengemasan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pengawetan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militer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memberikan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pedoman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pengemasan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pelabelan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penyimpanan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dan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penanganan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memastikan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material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militer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tetap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kondisi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baik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selama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transportasi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penyimpanan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sangat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ketat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menjamin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kesiapan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keandalan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material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kondisi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ekstrem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9" name="Graphic 8">
            <a:hlinkClick r:id="rId4" action="ppaction://hlinksldjump"/>
            <a:extLst>
              <a:ext uri="{FF2B5EF4-FFF2-40B4-BE49-F238E27FC236}">
                <a16:creationId xmlns:a16="http://schemas.microsoft.com/office/drawing/2014/main" id="{E4985CF4-51A4-402C-B75A-56AD612284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216" y="113635"/>
            <a:ext cx="706998" cy="70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50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 -0.552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6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59259E-6 L 0.0004 -0.5780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8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5981EE1-E628-4744-B7AF-F2E091367D5C}"/>
              </a:ext>
            </a:extLst>
          </p:cNvPr>
          <p:cNvGrpSpPr/>
          <p:nvPr/>
        </p:nvGrpSpPr>
        <p:grpSpPr>
          <a:xfrm>
            <a:off x="0" y="4808095"/>
            <a:ext cx="12534275" cy="6456233"/>
            <a:chOff x="0" y="401767"/>
            <a:chExt cx="12534275" cy="645623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C1CA333-E3BB-4FB2-9393-68A9BA6F9938}"/>
                </a:ext>
              </a:extLst>
            </p:cNvPr>
            <p:cNvSpPr/>
            <p:nvPr/>
          </p:nvSpPr>
          <p:spPr>
            <a:xfrm>
              <a:off x="0" y="2488367"/>
              <a:ext cx="12192000" cy="4369633"/>
            </a:xfrm>
            <a:prstGeom prst="rect">
              <a:avLst/>
            </a:prstGeom>
            <a:solidFill>
              <a:srgbClr val="EFE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3245824-9653-4700-B94F-780D1BB18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2275" y="401767"/>
              <a:ext cx="4572000" cy="287655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798CAEA-578B-4809-AF0B-52225CD72055}"/>
              </a:ext>
            </a:extLst>
          </p:cNvPr>
          <p:cNvSpPr txBox="1"/>
          <p:nvPr/>
        </p:nvSpPr>
        <p:spPr>
          <a:xfrm>
            <a:off x="434715" y="7694120"/>
            <a:ext cx="1132257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E05F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Analisis</a:t>
            </a:r>
            <a:r>
              <a:rPr lang="en-US" sz="66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latin typeface="a Abstract Groovy" panose="02000503000000000000" pitchFamily="2" charset="0"/>
              </a:rPr>
              <a:t> </a:t>
            </a:r>
            <a:r>
              <a:rPr lang="en-US" sz="66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MIL-STD-2073-1</a:t>
            </a:r>
            <a:endParaRPr lang="en-US" sz="66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a Abstract Groovy" panose="02000503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Keandalan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Pengemasan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pengawetan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diatur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oleh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sangat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penting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menjaga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integritas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material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berbagai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kondisi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lingkungan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yang sangat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penting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militer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Keamanan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memastikan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bahwa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material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sensitif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rusak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bocor,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mengurangi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risiko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kegagalan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operasional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Kompleksitas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memerlukan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pemahaman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mendalam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tentang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berbagai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teknik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pengemasan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pengawetan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serta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karakteristik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material yang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berbeda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yang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menambah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kompleksitas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operasional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sehari-hari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9" name="Graphic 8">
            <a:hlinkClick r:id="rId4" action="ppaction://hlinksldjump"/>
            <a:extLst>
              <a:ext uri="{FF2B5EF4-FFF2-40B4-BE49-F238E27FC236}">
                <a16:creationId xmlns:a16="http://schemas.microsoft.com/office/drawing/2014/main" id="{91E0F5CB-B7B6-46BE-9B5A-690F4A1FFF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216" y="113635"/>
            <a:ext cx="706998" cy="70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56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12 -0.00208 L -0.00013 -0.6166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-307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-0.5523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335BE7-31E3-4F56-8531-CE80F0F553F4}"/>
              </a:ext>
            </a:extLst>
          </p:cNvPr>
          <p:cNvSpPr txBox="1"/>
          <p:nvPr/>
        </p:nvSpPr>
        <p:spPr>
          <a:xfrm>
            <a:off x="0" y="530166"/>
            <a:ext cx="1184910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7F7F7F"/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Kelebihan</a:t>
            </a:r>
            <a:r>
              <a:rPr lang="en-US" sz="32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32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Kekurangan</a:t>
            </a:r>
            <a:r>
              <a:rPr lang="en-US" sz="32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Militer</a:t>
            </a:r>
            <a:r>
              <a:rPr lang="en-US" sz="32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(MIL-STD-2073-1)</a:t>
            </a:r>
          </a:p>
          <a:p>
            <a:pPr algn="just"/>
            <a:r>
              <a:rPr lang="en-US" sz="28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Kelebihan</a:t>
            </a:r>
            <a:r>
              <a:rPr lang="en-US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: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Keandalan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Tinggi: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Standar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ini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memastikan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bahwa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material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tetap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dalam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kondisi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baik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selama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transportasi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dan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penyimpanan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, yang sangat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penting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untuk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operasi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militer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Keamanan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: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Mengurangi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risiko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kerusakan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atau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bocornya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material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sensitif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, yang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dapat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menimbulkan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risiko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keamanan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Komprehensif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: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Memberikan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pedoman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yang sangat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rinci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untuk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pengemasan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,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pelabelan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,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penyimpanan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, dan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penanganan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material.</a:t>
            </a:r>
          </a:p>
          <a:p>
            <a:pPr algn="just"/>
            <a:r>
              <a:rPr lang="en-US" sz="28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Kekurangan</a:t>
            </a:r>
            <a:r>
              <a:rPr lang="en-US" sz="2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: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Kompleksitas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Implementasi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: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Membutuhkan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pemahaman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mendalam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tentang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teknik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pengemasan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dan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pengawetan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serta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karakteristik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material yang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berbeda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Biaya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Tinggi: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Implementasi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dan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pemeliharaan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standar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ini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bisa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sangat mahal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karena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memerlukan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material dan proses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khusus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Kurang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Fleksibel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: Sangat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spesifik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untuk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kebutuhan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militer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,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sehingga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tidak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mudah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disesuaikan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untuk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aplikasi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komersial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atau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sipil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a Abstract Groovy" panose="02000503000000000000" pitchFamily="2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74DFD-75D4-4840-9D83-CE43392B5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95539" y="704538"/>
            <a:ext cx="6858000" cy="6858000"/>
          </a:xfrm>
          <a:prstGeom prst="rect">
            <a:avLst/>
          </a:prstGeom>
        </p:spPr>
      </p:pic>
      <p:pic>
        <p:nvPicPr>
          <p:cNvPr id="16" name="Graphic 15">
            <a:hlinkClick r:id="rId4" action="ppaction://hlinksldjump"/>
            <a:extLst>
              <a:ext uri="{FF2B5EF4-FFF2-40B4-BE49-F238E27FC236}">
                <a16:creationId xmlns:a16="http://schemas.microsoft.com/office/drawing/2014/main" id="{060D1B3F-BB48-4CB7-8CA0-C493398861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92733" y="115477"/>
            <a:ext cx="829379" cy="82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162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1.26679 0.04421 " pathEditMode="relative" rAng="0" ptsTypes="AA">
                                      <p:cBhvr>
                                        <p:cTn id="6" dur="6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333" y="219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A769B06-2565-4708-9393-E1D1850663E3}"/>
              </a:ext>
            </a:extLst>
          </p:cNvPr>
          <p:cNvGrpSpPr/>
          <p:nvPr/>
        </p:nvGrpSpPr>
        <p:grpSpPr>
          <a:xfrm>
            <a:off x="1" y="4117006"/>
            <a:ext cx="12191999" cy="7575321"/>
            <a:chOff x="1" y="4117006"/>
            <a:chExt cx="12191999" cy="757532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0EF6DB6-0BC3-4966-AD2B-4A9F17132518}"/>
                </a:ext>
              </a:extLst>
            </p:cNvPr>
            <p:cNvSpPr/>
            <p:nvPr/>
          </p:nvSpPr>
          <p:spPr>
            <a:xfrm>
              <a:off x="1" y="6858000"/>
              <a:ext cx="12191999" cy="4834327"/>
            </a:xfrm>
            <a:prstGeom prst="rect">
              <a:avLst/>
            </a:prstGeom>
            <a:solidFill>
              <a:srgbClr val="EFE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778D39-962A-4023-AC97-15606CA50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9955" y="4117006"/>
              <a:ext cx="3552044" cy="2740994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A3231CF-C3BD-4068-ABB8-E9794EE2FB84}"/>
              </a:ext>
            </a:extLst>
          </p:cNvPr>
          <p:cNvSpPr txBox="1"/>
          <p:nvPr/>
        </p:nvSpPr>
        <p:spPr>
          <a:xfrm>
            <a:off x="434715" y="7075357"/>
            <a:ext cx="1132257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E05F47"/>
                </a:solidFill>
                <a:latin typeface="a Abstract Groovy" panose="02000503000000000000" pitchFamily="2" charset="0"/>
              </a:rPr>
              <a:t>2. </a:t>
            </a:r>
            <a:r>
              <a:rPr lang="en-US" sz="36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E05F47"/>
                </a:solidFill>
                <a:latin typeface="a Abstract Groovy" panose="02000503000000000000" pitchFamily="2" charset="0"/>
              </a:rPr>
              <a:t>Standar</a:t>
            </a:r>
            <a:r>
              <a:rPr lang="en-US" sz="36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E05F47"/>
                </a:solidFill>
                <a:latin typeface="a Abstract Groovy" panose="02000503000000000000" pitchFamily="2" charset="0"/>
              </a:rPr>
              <a:t> ANSI/IEEE 1233 (American National Standards Institute / Institute of Electrical and Electronics Engineers)</a:t>
            </a:r>
            <a:endParaRPr lang="en-US" sz="36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a Abstract Groovy" panose="02000503000000000000" pitchFamily="2" charset="0"/>
            </a:endParaRPr>
          </a:p>
          <a:p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ANSI/IEEE 1233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dokumentasi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rekayasa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kebutuhan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mencakup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elemen-elemen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utama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desain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rekayasa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digunakan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memastikan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bahwa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kebutuhan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dipenuhi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melalui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spesifikasi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dokumentasi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tepat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yang sangat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penting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pengembangan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pengelolaan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rantai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pasokan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teknologi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tinggi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elektronik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9" name="Graphic 8">
            <a:hlinkClick r:id="rId4" action="ppaction://hlinksldjump"/>
            <a:extLst>
              <a:ext uri="{FF2B5EF4-FFF2-40B4-BE49-F238E27FC236}">
                <a16:creationId xmlns:a16="http://schemas.microsoft.com/office/drawing/2014/main" id="{B789CF3C-2D47-4C07-9F55-841277410A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216" y="113635"/>
            <a:ext cx="706998" cy="70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711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 -0.552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6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0 -0.6236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1094</Words>
  <Application>Microsoft Office PowerPoint</Application>
  <PresentationFormat>Widescreen</PresentationFormat>
  <Paragraphs>71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 Abstract Groovy</vt:lpstr>
      <vt:lpstr>Arial</vt:lpstr>
      <vt:lpstr>Bradley Hand ITC</vt:lpstr>
      <vt:lpstr>Calibri</vt:lpstr>
      <vt:lpstr>Calibri Light</vt:lpstr>
      <vt:lpstr>Kaufmann BT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ALIFIA EKA PRISTIYAPUTRI</dc:creator>
  <cp:lastModifiedBy>Faisal Bgn</cp:lastModifiedBy>
  <cp:revision>16</cp:revision>
  <dcterms:created xsi:type="dcterms:W3CDTF">2021-04-26T14:18:39Z</dcterms:created>
  <dcterms:modified xsi:type="dcterms:W3CDTF">2024-06-21T12:27:23Z</dcterms:modified>
</cp:coreProperties>
</file>